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64" r:id="rId7"/>
    <p:sldId id="362" r:id="rId8"/>
    <p:sldId id="359" r:id="rId9"/>
    <p:sldId id="363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9" y="4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16/11/2021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0,'2409'0,"-2403"0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3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2383 1112,'-2378'-1109,"2374"1107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0,'2356'0,"-2349"0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0,'2318'0,"-2312"0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1090,'1250'-583,"-170"80,-1074 500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1112,'2378'-1109,"-2374"1107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2414 0,'-2409'0,"2403"0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2363 0,'-2356'0,"2349"0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2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2324 0,'-2318'0,"2312"0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2T15:31:15.3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2337 1090,'-1250'-583,"170"80,1074 500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084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3339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172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Introduce strategies, </a:t>
            </a:r>
            <a:r>
              <a:rPr lang="it-IT" dirty="0" err="1"/>
              <a:t>tests</a:t>
            </a:r>
            <a:r>
              <a:rPr lang="it-IT" dirty="0"/>
              <a:t>, and report debugging </a:t>
            </a:r>
            <a:r>
              <a:rPr lang="it-IT" dirty="0" err="1"/>
              <a:t>problems</a:t>
            </a:r>
            <a:r>
              <a:rPr lang="it-IT" dirty="0"/>
              <a:t>, compilation options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9382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26" Type="http://schemas.openxmlformats.org/officeDocument/2006/relationships/image" Target="../media/image19.png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24" Type="http://schemas.openxmlformats.org/officeDocument/2006/relationships/image" Target="../media/image17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10" Type="http://schemas.openxmlformats.org/officeDocument/2006/relationships/customXml" Target="../ink/ink4.xml"/><Relationship Id="rId19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01017" y="2117271"/>
            <a:ext cx="10946033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21/11/2021</a:t>
            </a:r>
          </a:p>
          <a:p>
            <a:pPr algn="ctr"/>
            <a:r>
              <a:rPr lang="it-IT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Exercise</a:t>
            </a:r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199D53B-8A90-43F6-933B-2BF09EB59FF4}"/>
              </a:ext>
            </a:extLst>
          </p:cNvPr>
          <p:cNvGrpSpPr>
            <a:grpSpLocks noChangeAspect="1"/>
          </p:cNvGrpSpPr>
          <p:nvPr/>
        </p:nvGrpSpPr>
        <p:grpSpPr>
          <a:xfrm>
            <a:off x="286965" y="1779507"/>
            <a:ext cx="1352145" cy="1352145"/>
            <a:chOff x="787941" y="2534056"/>
            <a:chExt cx="2704287" cy="2704287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13E5F721-987E-437E-97C8-0497674E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41" y="2534056"/>
              <a:ext cx="2704287" cy="27042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366DB20E-4B55-4286-8FE9-E69E196A37B8}"/>
                    </a:ext>
                  </a:extLst>
                </p14:cNvPr>
                <p14:cNvContentPartPr/>
                <p14:nvPr/>
              </p14:nvContentPartPr>
              <p14:xfrm>
                <a:off x="1312713" y="3116474"/>
                <a:ext cx="1738800" cy="3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366DB20E-4B55-4286-8FE9-E69E196A37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6728" y="3098474"/>
                  <a:ext cx="181005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357FF319-8536-4926-834A-0F8DE49B9772}"/>
                    </a:ext>
                  </a:extLst>
                </p14:cNvPr>
                <p14:cNvContentPartPr/>
                <p14:nvPr/>
              </p14:nvContentPartPr>
              <p14:xfrm>
                <a:off x="1341873" y="3933674"/>
                <a:ext cx="1701360" cy="36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357FF319-8536-4926-834A-0F8DE49B97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5888" y="3915674"/>
                  <a:ext cx="177261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91C64F95-D404-4518-896A-C0DFC629DF03}"/>
                    </a:ext>
                  </a:extLst>
                </p14:cNvPr>
                <p14:cNvContentPartPr/>
                <p14:nvPr/>
              </p14:nvContentPartPr>
              <p14:xfrm>
                <a:off x="1346913" y="4736114"/>
                <a:ext cx="1673280" cy="36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91C64F95-D404-4518-896A-C0DFC629DF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0913" y="4718114"/>
                  <a:ext cx="174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C7588CFB-2E6F-4BD3-A8F3-D8B98B90D60C}"/>
                    </a:ext>
                  </a:extLst>
                </p14:cNvPr>
                <p14:cNvContentPartPr/>
                <p14:nvPr/>
              </p14:nvContentPartPr>
              <p14:xfrm>
                <a:off x="1323153" y="3949874"/>
                <a:ext cx="1682280" cy="7844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C7588CFB-2E6F-4BD3-A8F3-D8B98B90D6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7161" y="3913891"/>
                  <a:ext cx="1753545" cy="85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12C1561D-2A46-412F-B6CA-D95381C13D27}"/>
                    </a:ext>
                  </a:extLst>
                </p14:cNvPr>
                <p14:cNvContentPartPr/>
                <p14:nvPr/>
              </p14:nvContentPartPr>
              <p14:xfrm>
                <a:off x="1325673" y="3147794"/>
                <a:ext cx="1715400" cy="79992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12C1561D-2A46-412F-B6CA-D95381C13D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9681" y="3111826"/>
                  <a:ext cx="1786665" cy="87113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Triangolo isoscele 12">
              <a:extLst>
                <a:ext uri="{FF2B5EF4-FFF2-40B4-BE49-F238E27FC236}">
                  <a16:creationId xmlns:a16="http://schemas.microsoft.com/office/drawing/2014/main" id="{69A2F0D6-1AD0-44B2-BE86-D0B01D2E930E}"/>
                </a:ext>
              </a:extLst>
            </p:cNvPr>
            <p:cNvSpPr/>
            <p:nvPr/>
          </p:nvSpPr>
          <p:spPr bwMode="auto">
            <a:xfrm rot="5400000">
              <a:off x="2924887" y="4623660"/>
              <a:ext cx="184826" cy="224150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E90A021-23D6-4FDD-A399-FE9514EF1860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2266789" y="1762561"/>
            <a:ext cx="1352145" cy="1352145"/>
            <a:chOff x="787941" y="2534056"/>
            <a:chExt cx="2704287" cy="2704287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031D3987-2E8B-480F-9C1B-181C0C88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41" y="2534056"/>
              <a:ext cx="2704287" cy="27042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9B385E72-6155-48F9-886C-2ECEEEAD18C9}"/>
                    </a:ext>
                  </a:extLst>
                </p14:cNvPr>
                <p14:cNvContentPartPr/>
                <p14:nvPr/>
              </p14:nvContentPartPr>
              <p14:xfrm>
                <a:off x="1312713" y="3116474"/>
                <a:ext cx="1738800" cy="3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9B385E72-6155-48F9-886C-2ECEEEAD18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6728" y="3098474"/>
                  <a:ext cx="181005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8567A7A0-79B0-4BA8-9053-F1B414267177}"/>
                    </a:ext>
                  </a:extLst>
                </p14:cNvPr>
                <p14:cNvContentPartPr/>
                <p14:nvPr/>
              </p14:nvContentPartPr>
              <p14:xfrm>
                <a:off x="1341873" y="3933674"/>
                <a:ext cx="1701360" cy="3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8567A7A0-79B0-4BA8-9053-F1B4142671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5888" y="3915674"/>
                  <a:ext cx="177261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1E9E1FD5-0F5D-4E14-9534-06E71ABE3456}"/>
                    </a:ext>
                  </a:extLst>
                </p14:cNvPr>
                <p14:cNvContentPartPr/>
                <p14:nvPr/>
              </p14:nvContentPartPr>
              <p14:xfrm>
                <a:off x="1346913" y="4736114"/>
                <a:ext cx="1673280" cy="3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1E9E1FD5-0F5D-4E14-9534-06E71ABE34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0913" y="4718114"/>
                  <a:ext cx="174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F9AE2D8A-FD75-41C2-878D-494BBE7DAB17}"/>
                    </a:ext>
                  </a:extLst>
                </p14:cNvPr>
                <p14:cNvContentPartPr/>
                <p14:nvPr/>
              </p14:nvContentPartPr>
              <p14:xfrm>
                <a:off x="1323153" y="3949874"/>
                <a:ext cx="1682280" cy="784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F9AE2D8A-FD75-41C2-878D-494BBE7DAB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7161" y="3913891"/>
                  <a:ext cx="1753545" cy="855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E9C701E6-C44A-4B4A-B736-294DDA975E51}"/>
                    </a:ext>
                  </a:extLst>
                </p14:cNvPr>
                <p14:cNvContentPartPr/>
                <p14:nvPr/>
              </p14:nvContentPartPr>
              <p14:xfrm>
                <a:off x="1325673" y="3147794"/>
                <a:ext cx="1715400" cy="7999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E9C701E6-C44A-4B4A-B736-294DDA975E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89681" y="3111826"/>
                  <a:ext cx="1786665" cy="87113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Triangolo isoscele 20">
              <a:extLst>
                <a:ext uri="{FF2B5EF4-FFF2-40B4-BE49-F238E27FC236}">
                  <a16:creationId xmlns:a16="http://schemas.microsoft.com/office/drawing/2014/main" id="{76691B7C-BE67-4C3A-9BD9-9A4CEC405EA0}"/>
                </a:ext>
              </a:extLst>
            </p:cNvPr>
            <p:cNvSpPr/>
            <p:nvPr/>
          </p:nvSpPr>
          <p:spPr bwMode="auto">
            <a:xfrm rot="5400000">
              <a:off x="2924887" y="4623660"/>
              <a:ext cx="184826" cy="224150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8DCD21B-E3AD-4470-957D-970842059B6C}"/>
              </a:ext>
            </a:extLst>
          </p:cNvPr>
          <p:cNvSpPr txBox="1"/>
          <p:nvPr/>
        </p:nvSpPr>
        <p:spPr bwMode="auto">
          <a:xfrm>
            <a:off x="306214" y="2849342"/>
            <a:ext cx="2178996" cy="91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0000" rIns="216000" rtlCol="0" anchor="ctr" anchorCtr="0">
            <a:noAutofit/>
          </a:bodyPr>
          <a:lstStyle/>
          <a:p>
            <a:pPr eaLnBrk="1" hangingPunct="1"/>
            <a:r>
              <a:rPr lang="it-IT" sz="2000" b="0" dirty="0"/>
              <a:t>Loop </a:t>
            </a:r>
            <a:r>
              <a:rPr lang="it-IT" sz="2000" b="0" dirty="0" err="1"/>
              <a:t>method</a:t>
            </a:r>
            <a:endParaRPr lang="en-US" sz="2000" b="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FB2B451-4D6F-4E4A-8022-B49B00349CAB}"/>
              </a:ext>
            </a:extLst>
          </p:cNvPr>
          <p:cNvSpPr txBox="1"/>
          <p:nvPr/>
        </p:nvSpPr>
        <p:spPr bwMode="auto">
          <a:xfrm>
            <a:off x="2215633" y="3161046"/>
            <a:ext cx="2396405" cy="91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0000" rIns="216000" rtlCol="0" anchor="ctr" anchorCtr="0">
            <a:noAutofit/>
          </a:bodyPr>
          <a:lstStyle/>
          <a:p>
            <a:pPr eaLnBrk="1" hangingPunct="1"/>
            <a:r>
              <a:rPr lang="it-IT" sz="2000" b="0" dirty="0"/>
              <a:t>Loop2 </a:t>
            </a:r>
            <a:r>
              <a:rPr lang="it-IT" sz="2000" b="0" dirty="0" err="1"/>
              <a:t>method</a:t>
            </a:r>
            <a:endParaRPr lang="it-IT" sz="2000" b="0" dirty="0"/>
          </a:p>
          <a:p>
            <a:pPr eaLnBrk="1" hangingPunct="1"/>
            <a:r>
              <a:rPr lang="it-IT" sz="2000" b="0" dirty="0"/>
              <a:t>(</a:t>
            </a:r>
            <a:r>
              <a:rPr lang="it-IT" sz="2000" b="0" dirty="0" err="1"/>
              <a:t>not</a:t>
            </a:r>
            <a:r>
              <a:rPr lang="it-IT" sz="2000" b="0" dirty="0"/>
              <a:t> </a:t>
            </a:r>
            <a:r>
              <a:rPr lang="it-IT" sz="2000" b="0" dirty="0" err="1"/>
              <a:t>chache</a:t>
            </a:r>
            <a:r>
              <a:rPr lang="it-IT" sz="2000" b="0" dirty="0"/>
              <a:t> </a:t>
            </a:r>
            <a:r>
              <a:rPr lang="it-IT" sz="2000" b="0" dirty="0" err="1"/>
              <a:t>optimized</a:t>
            </a:r>
            <a:r>
              <a:rPr lang="it-IT" sz="2000" b="0" dirty="0"/>
              <a:t>)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8FF4D0F-CC39-4266-9AAE-5F86CB607FE1}"/>
                  </a:ext>
                </a:extLst>
              </p:cNvPr>
              <p:cNvSpPr txBox="1"/>
              <p:nvPr/>
            </p:nvSpPr>
            <p:spPr bwMode="auto">
              <a:xfrm>
                <a:off x="7614367" y="474320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08FF4D0F-CC39-4266-9AAE-5F86CB607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4367" y="4743208"/>
                <a:ext cx="914400" cy="914400"/>
              </a:xfrm>
              <a:prstGeom prst="rect">
                <a:avLst/>
              </a:prstGeom>
              <a:blipFill>
                <a:blip r:embed="rId24"/>
                <a:stretch>
                  <a:fillRect r="-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27C97DEF-4E14-4637-BBC6-F85A60E11EA0}"/>
                  </a:ext>
                </a:extLst>
              </p:cNvPr>
              <p:cNvSpPr txBox="1"/>
              <p:nvPr/>
            </p:nvSpPr>
            <p:spPr bwMode="auto">
              <a:xfrm>
                <a:off x="4047193" y="1779507"/>
                <a:ext cx="5660035" cy="32847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it-IT" sz="2000" b="0" dirty="0"/>
                  <a:t>Pseudocode for Loop </a:t>
                </a:r>
                <a:r>
                  <a:rPr lang="it-IT" sz="2000" b="0" dirty="0" err="1"/>
                  <a:t>function</a:t>
                </a:r>
                <a:r>
                  <a:rPr lang="it-IT" sz="2000" b="0" dirty="0"/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LOOP(A,B): #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multiplies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 and B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C =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matrix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A.ncols,B.nrows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for i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A.ncols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for j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sum = 0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for k from 1 to </a:t>
                </a:r>
                <a:r>
                  <a:rPr lang="it-IT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A.nrows</a:t>
                </a:r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sum = sum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it-IT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end for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end for</a:t>
                </a:r>
              </a:p>
              <a:p>
                <a:pPr eaLnBrk="1" hangingPunct="1"/>
                <a:r>
                  <a:rPr lang="it-IT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end for</a:t>
                </a:r>
                <a:endParaRPr lang="it-IT" sz="2400" b="0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27C97DEF-4E14-4637-BBC6-F85A60E1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7193" y="1779507"/>
                <a:ext cx="5660035" cy="3284745"/>
              </a:xfrm>
              <a:prstGeom prst="rect">
                <a:avLst/>
              </a:prstGeom>
              <a:blipFill>
                <a:blip r:embed="rId25"/>
                <a:stretch>
                  <a:fillRect l="-1185" t="-928" b="-20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9DA6372-9D24-4EEE-B62B-2DA6DB3A120A}"/>
              </a:ext>
            </a:extLst>
          </p:cNvPr>
          <p:cNvCxnSpPr>
            <a:cxnSpLocks/>
          </p:cNvCxnSpPr>
          <p:nvPr/>
        </p:nvCxnSpPr>
        <p:spPr bwMode="auto">
          <a:xfrm>
            <a:off x="4047193" y="1848255"/>
            <a:ext cx="0" cy="31713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36" name="Immagine 3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1FACC6-A0F7-4F3D-A966-F5DB24F50C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5" y="5472673"/>
            <a:ext cx="7284034" cy="110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C753FFBB-0A43-4EF6-A5C4-0D2194E85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7352" y="2328787"/>
            <a:ext cx="5362251" cy="357483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DC6D9655-B909-41DC-B651-B98C0B544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8236" y="2328787"/>
            <a:ext cx="5362251" cy="35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6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949549F-043D-425C-A276-036632EF5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704" y="4340690"/>
            <a:ext cx="4019647" cy="2679765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7E8DE5B-561A-4BD0-9C82-686E0DE7A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4988" y="1499182"/>
            <a:ext cx="4925448" cy="3283632"/>
          </a:xfrm>
          <a:prstGeom prst="rect">
            <a:avLst/>
          </a:prstGeom>
        </p:spPr>
      </p:pic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103118" y="997020"/>
            <a:ext cx="8828058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</a:t>
            </a:r>
            <a:r>
              <a:rPr lang="en-US" sz="3600" b="0" dirty="0" err="1">
                <a:solidFill>
                  <a:schemeClr val="bg1"/>
                </a:solidFill>
              </a:rPr>
              <a:t>caling</a:t>
            </a:r>
            <a:r>
              <a:rPr lang="en-US" sz="3600" b="0" dirty="0">
                <a:solidFill>
                  <a:schemeClr val="bg1"/>
                </a:solidFill>
              </a:rPr>
              <a:t> of the matrix-matrix multiplication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F879FB7-0FC7-4791-8082-4D51C6906424}"/>
              </a:ext>
            </a:extLst>
          </p:cNvPr>
          <p:cNvSpPr/>
          <p:nvPr/>
        </p:nvSpPr>
        <p:spPr bwMode="auto">
          <a:xfrm>
            <a:off x="2667034" y="3911544"/>
            <a:ext cx="663599" cy="64633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37E7D64A-C90D-49F9-95EE-82190502CB79}"/>
              </a:ext>
            </a:extLst>
          </p:cNvPr>
          <p:cNvSpPr/>
          <p:nvPr/>
        </p:nvSpPr>
        <p:spPr bwMode="auto">
          <a:xfrm>
            <a:off x="2884041" y="4557876"/>
            <a:ext cx="234818" cy="351883"/>
          </a:xfrm>
          <a:prstGeom prst="downArrow">
            <a:avLst/>
          </a:prstGeom>
          <a:solidFill>
            <a:schemeClr val="accent1">
              <a:alpha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D50F12C-3409-4E71-876A-B30CB2BB28E7}"/>
              </a:ext>
            </a:extLst>
          </p:cNvPr>
          <p:cNvSpPr/>
          <p:nvPr/>
        </p:nvSpPr>
        <p:spPr bwMode="auto">
          <a:xfrm>
            <a:off x="5974617" y="4383902"/>
            <a:ext cx="487680" cy="1828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894536E-2DB8-4602-A970-372F67A88B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4353" y="4340690"/>
            <a:ext cx="4019647" cy="267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8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89685" y="997217"/>
            <a:ext cx="5126403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dirty="0">
                <a:solidFill>
                  <a:schemeClr val="bg1"/>
                </a:solidFill>
              </a:rPr>
              <a:t>Random Matrix Theory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CEB284-37A4-403A-BE06-2D41C17912D7}"/>
                  </a:ext>
                </a:extLst>
              </p:cNvPr>
              <p:cNvSpPr txBox="1"/>
              <p:nvPr/>
            </p:nvSpPr>
            <p:spPr bwMode="auto">
              <a:xfrm>
                <a:off x="144487" y="1507065"/>
                <a:ext cx="8855025" cy="1747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2400" b="0" dirty="0"/>
                  <a:t>Study of the P(s) </a:t>
                </a:r>
                <a:r>
                  <a:rPr lang="it-IT" sz="2400" b="0" dirty="0" err="1"/>
                  <a:t>distribution</a:t>
                </a:r>
                <a:r>
                  <a:rPr lang="it-IT" sz="2400" b="0" dirty="0"/>
                  <a:t>, </a:t>
                </a:r>
                <a:r>
                  <a:rPr lang="it-IT" sz="2400" b="0" dirty="0" err="1"/>
                  <a:t>where</a:t>
                </a: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b="0" dirty="0"/>
                  <a:t> are the </a:t>
                </a:r>
                <a:r>
                  <a:rPr lang="it-IT" sz="2400" b="0" dirty="0" err="1"/>
                  <a:t>normalized</a:t>
                </a:r>
                <a:r>
                  <a:rPr lang="it-IT" sz="2400" b="0" dirty="0"/>
                  <a:t> </a:t>
                </a:r>
              </a:p>
              <a:p>
                <a:pPr eaLnBrk="1" hangingPunct="1"/>
                <a:r>
                  <a:rPr lang="it-IT" sz="2400" b="0" dirty="0" err="1"/>
                  <a:t>spacings</a:t>
                </a:r>
                <a:r>
                  <a:rPr lang="it-IT" sz="2400" b="0" dirty="0"/>
                  <a:t> </a:t>
                </a:r>
                <a:r>
                  <a:rPr lang="it-IT" sz="2400" b="0" dirty="0" err="1"/>
                  <a:t>between</a:t>
                </a:r>
                <a:r>
                  <a:rPr lang="it-IT" sz="2400" b="0" dirty="0"/>
                  <a:t> </a:t>
                </a:r>
                <a:r>
                  <a:rPr lang="it-IT" sz="2400" b="0" dirty="0" err="1"/>
                  <a:t>eigenvalues</a:t>
                </a:r>
                <a:r>
                  <a:rPr lang="it-IT" sz="2400" b="0" dirty="0"/>
                  <a:t>:</a:t>
                </a:r>
              </a:p>
              <a:p>
                <a:pPr eaLnBrk="1" hangingPunct="1"/>
                <a:r>
                  <a:rPr lang="it-IT" sz="2800" b="0" dirty="0"/>
                  <a:t> </a:t>
                </a:r>
                <a:endParaRPr lang="en-US" sz="2800" b="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CEB284-37A4-403A-BE06-2D41C179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487" y="1507065"/>
                <a:ext cx="8855025" cy="1747556"/>
              </a:xfrm>
              <a:prstGeom prst="rect">
                <a:avLst/>
              </a:prstGeom>
              <a:blipFill>
                <a:blip r:embed="rId3"/>
                <a:stretch>
                  <a:fillRect l="-11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B229534-9667-444B-8434-0B2B7C19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18" y="2743582"/>
            <a:ext cx="2011111" cy="947262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9C6E8850-747B-4822-ADB1-253C8CAC8ACB}"/>
              </a:ext>
            </a:extLst>
          </p:cNvPr>
          <p:cNvSpPr/>
          <p:nvPr/>
        </p:nvSpPr>
        <p:spPr bwMode="auto">
          <a:xfrm>
            <a:off x="2489104" y="3158974"/>
            <a:ext cx="520789" cy="16108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DC2C49A-B1DC-435E-B196-D6E3CE59676D}"/>
                  </a:ext>
                </a:extLst>
              </p:cNvPr>
              <p:cNvSpPr txBox="1"/>
              <p:nvPr/>
            </p:nvSpPr>
            <p:spPr bwMode="auto">
              <a:xfrm>
                <a:off x="3009893" y="2935110"/>
                <a:ext cx="3037617" cy="415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180000" rIns="21600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DC2C49A-B1DC-435E-B196-D6E3CE596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9893" y="2935110"/>
                <a:ext cx="3037617" cy="415100"/>
              </a:xfrm>
              <a:prstGeom prst="rect">
                <a:avLst/>
              </a:prstGeom>
              <a:blipFill>
                <a:blip r:embed="rId6"/>
                <a:stretch>
                  <a:fillRect b="-173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86A7304A-F955-40EE-A745-B69D06D9590F}"/>
              </a:ext>
            </a:extLst>
          </p:cNvPr>
          <p:cNvSpPr/>
          <p:nvPr/>
        </p:nvSpPr>
        <p:spPr bwMode="auto">
          <a:xfrm>
            <a:off x="5899064" y="3155518"/>
            <a:ext cx="520789" cy="16108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EB60CBF-D583-48F5-89B3-9035FC67A1F6}"/>
                  </a:ext>
                </a:extLst>
              </p:cNvPr>
              <p:cNvSpPr txBox="1"/>
              <p:nvPr/>
            </p:nvSpPr>
            <p:spPr bwMode="auto">
              <a:xfrm>
                <a:off x="6795283" y="270177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acc>
                        <m:accPr>
                          <m:chr m:val="̅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EB60CBF-D583-48F5-89B3-9035FC67A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5283" y="2701774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l="-8667" r="-11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186CA84-13EA-4E33-AE55-02A5AE6EE017}"/>
              </a:ext>
            </a:extLst>
          </p:cNvPr>
          <p:cNvCxnSpPr>
            <a:cxnSpLocks/>
          </p:cNvCxnSpPr>
          <p:nvPr/>
        </p:nvCxnSpPr>
        <p:spPr bwMode="auto">
          <a:xfrm flipV="1">
            <a:off x="2738005" y="3439774"/>
            <a:ext cx="0" cy="541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8640981-47C5-43D9-92D7-C2C901AE089B}"/>
              </a:ext>
            </a:extLst>
          </p:cNvPr>
          <p:cNvSpPr txBox="1"/>
          <p:nvPr/>
        </p:nvSpPr>
        <p:spPr bwMode="auto">
          <a:xfrm>
            <a:off x="1978320" y="3710571"/>
            <a:ext cx="30376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algn="r" eaLnBrk="1" hangingPunct="1"/>
            <a:r>
              <a:rPr lang="it-IT" sz="2400" b="0" dirty="0">
                <a:latin typeface="Courier New" panose="02070309020205020404" pitchFamily="49" charset="0"/>
                <a:cs typeface="Courier New" panose="02070309020205020404" pitchFamily="49" charset="0"/>
              </a:rPr>
              <a:t>ZHEEV() </a:t>
            </a:r>
            <a:r>
              <a:rPr lang="it-IT" sz="2400" b="0" dirty="0"/>
              <a:t>(</a:t>
            </a:r>
            <a:r>
              <a:rPr lang="it-IT" sz="2400" b="0" dirty="0" err="1"/>
              <a:t>Lapack</a:t>
            </a:r>
            <a:r>
              <a:rPr lang="it-IT" sz="2400" b="0" dirty="0"/>
              <a:t>)</a:t>
            </a:r>
            <a:endParaRPr lang="en-US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74FCBFE-84B4-4EFD-A4F1-D4D43252B45E}"/>
                  </a:ext>
                </a:extLst>
              </p:cNvPr>
              <p:cNvSpPr txBox="1"/>
              <p:nvPr/>
            </p:nvSpPr>
            <p:spPr bwMode="auto">
              <a:xfrm>
                <a:off x="144487" y="5080921"/>
                <a:ext cx="8855025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0" rIns="216000" rtlCol="0" anchor="ctr" anchorCtr="0">
                <a:noAutofit/>
              </a:bodyPr>
              <a:lstStyle/>
              <a:p>
                <a:pPr eaLnBrk="1" hangingPunct="1"/>
                <a:r>
                  <a:rPr lang="it-IT" sz="2400" b="0" dirty="0"/>
                  <a:t>Fit P(s) </a:t>
                </a:r>
                <a:r>
                  <a:rPr lang="it-IT" sz="2400" b="0" dirty="0" err="1"/>
                  <a:t>using</a:t>
                </a:r>
                <a:r>
                  <a:rPr lang="it-IT" sz="2400" b="0" dirty="0"/>
                  <a:t> </a:t>
                </a:r>
                <a:r>
                  <a:rPr lang="it-IT" sz="2400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curve_fit</a:t>
                </a:r>
                <a:r>
                  <a:rPr lang="it-IT" sz="24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sz="2400" b="0" dirty="0"/>
                  <a:t>from </a:t>
                </a:r>
                <a:r>
                  <a:rPr lang="it-IT" sz="2400" b="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scipy.optimize</a:t>
                </a:r>
                <a:r>
                  <a:rPr lang="it-IT" sz="24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t-IT" sz="2400" b="0" dirty="0"/>
                  <a:t>in Python</a:t>
                </a:r>
              </a:p>
              <a:p>
                <a:pPr eaLnBrk="1" hangingPunct="1"/>
                <a:r>
                  <a:rPr lang="it-IT" sz="2400" b="0" dirty="0"/>
                  <a:t>with the </a:t>
                </a:r>
                <a:r>
                  <a:rPr lang="it-IT" sz="2400" b="0" dirty="0" err="1"/>
                  <a:t>function</a:t>
                </a:r>
                <a:r>
                  <a:rPr lang="it-IT" sz="2400" b="0" dirty="0"/>
                  <a:t>:</a:t>
                </a: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 eaLnBrk="1" hangingPunct="1"/>
                <a:endParaRPr lang="en-US" sz="2400" b="0" dirty="0"/>
              </a:p>
              <a:p>
                <a:pPr eaLnBrk="1" hangingPunct="1"/>
                <a:r>
                  <a:rPr lang="en-US" sz="2400" b="0" dirty="0"/>
                  <a:t>For random Hermitian matrices and random (real) diagonal</a:t>
                </a:r>
              </a:p>
              <a:p>
                <a:pPr eaLnBrk="1" hangingPunct="1"/>
                <a:r>
                  <a:rPr lang="en-US" sz="2400" b="0" dirty="0"/>
                  <a:t> matrices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74FCBFE-84B4-4EFD-A4F1-D4D43252B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487" y="5080921"/>
                <a:ext cx="8855025" cy="914400"/>
              </a:xfrm>
              <a:prstGeom prst="rect">
                <a:avLst/>
              </a:prstGeom>
              <a:blipFill>
                <a:blip r:embed="rId8"/>
                <a:stretch>
                  <a:fillRect l="-1102" t="-75333" b="-98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75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-89685" y="997217"/>
            <a:ext cx="5126403" cy="646331"/>
          </a:xfrm>
          <a:prstGeom prst="rect">
            <a:avLst/>
          </a:prstGeom>
          <a:solidFill>
            <a:srgbClr val="B20F2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dirty="0">
                <a:solidFill>
                  <a:schemeClr val="bg1"/>
                </a:solidFill>
              </a:rPr>
              <a:t>Random Matrix Theory </a:t>
            </a:r>
            <a:endParaRPr lang="it-IT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AC875E9-71AB-4D8A-B1C8-62B01FA8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864" y="1536700"/>
            <a:ext cx="5126404" cy="3154341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C69505E-E2DD-4D75-B369-1273B44A1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459" y="4362450"/>
            <a:ext cx="3876673" cy="2584449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09E0A9B2-6D66-4D38-88FD-AD7084EAB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4362450"/>
            <a:ext cx="3876673" cy="25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0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F5D3D51-03CC-4736-A35A-7D072B275084}">
  <ds:schemaRefs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8d210665-cc30-40de-a1c4-5d90bbb582de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285</Words>
  <Application>Microsoft Office PowerPoint</Application>
  <PresentationFormat>Presentazione su schermo (4:3)</PresentationFormat>
  <Paragraphs>50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Cambria Math</vt:lpstr>
      <vt:lpstr>Courier New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16</cp:revision>
  <cp:lastPrinted>2019-05-27T11:07:33Z</cp:lastPrinted>
  <dcterms:created xsi:type="dcterms:W3CDTF">2007-03-01T10:31:45Z</dcterms:created>
  <dcterms:modified xsi:type="dcterms:W3CDTF">2021-11-16T10:12:55Z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